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9" r:id="rId4"/>
    <p:sldId id="258" r:id="rId5"/>
    <p:sldId id="259" r:id="rId6"/>
    <p:sldId id="260" r:id="rId7"/>
    <p:sldId id="261" r:id="rId8"/>
    <p:sldId id="262" r:id="rId9"/>
    <p:sldId id="263" r:id="rId10"/>
    <p:sldId id="264" r:id="rId11"/>
    <p:sldId id="265" r:id="rId12"/>
    <p:sldId id="266" r:id="rId13"/>
    <p:sldId id="267" r:id="rId14"/>
    <p:sldId id="270"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72" d="100"/>
          <a:sy n="72" d="100"/>
        </p:scale>
        <p:origin x="61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F8EC4FA-AD15-4354-88D8-94D54C60D9F6}" type="datetimeFigureOut">
              <a:rPr lang="es-MX" smtClean="0"/>
              <a:t>20/11/2019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E9FC3513-287B-499F-A41B-56307456EEEF}" type="slidenum">
              <a:rPr lang="es-MX" smtClean="0"/>
              <a:t>‹Nº›</a:t>
            </a:fld>
            <a:endParaRPr lang="es-MX"/>
          </a:p>
        </p:txBody>
      </p:sp>
    </p:spTree>
    <p:extLst>
      <p:ext uri="{BB962C8B-B14F-4D97-AF65-F5344CB8AC3E}">
        <p14:creationId xmlns:p14="http://schemas.microsoft.com/office/powerpoint/2010/main" val="208323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F8EC4FA-AD15-4354-88D8-94D54C60D9F6}" type="datetimeFigureOut">
              <a:rPr lang="es-MX" smtClean="0"/>
              <a:t>20/11/2019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E9FC3513-287B-499F-A41B-56307456EEEF}" type="slidenum">
              <a:rPr lang="es-MX" smtClean="0"/>
              <a:t>‹Nº›</a:t>
            </a:fld>
            <a:endParaRPr lang="es-MX"/>
          </a:p>
        </p:txBody>
      </p:sp>
    </p:spTree>
    <p:extLst>
      <p:ext uri="{BB962C8B-B14F-4D97-AF65-F5344CB8AC3E}">
        <p14:creationId xmlns:p14="http://schemas.microsoft.com/office/powerpoint/2010/main" val="2109703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F8EC4FA-AD15-4354-88D8-94D54C60D9F6}" type="datetimeFigureOut">
              <a:rPr lang="es-MX" smtClean="0"/>
              <a:t>20/11/2019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E9FC3513-287B-499F-A41B-56307456EEEF}" type="slidenum">
              <a:rPr lang="es-MX" smtClean="0"/>
              <a:t>‹Nº›</a:t>
            </a:fld>
            <a:endParaRPr lang="es-MX"/>
          </a:p>
        </p:txBody>
      </p:sp>
    </p:spTree>
    <p:extLst>
      <p:ext uri="{BB962C8B-B14F-4D97-AF65-F5344CB8AC3E}">
        <p14:creationId xmlns:p14="http://schemas.microsoft.com/office/powerpoint/2010/main" val="1440236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F8EC4FA-AD15-4354-88D8-94D54C60D9F6}" type="datetimeFigureOut">
              <a:rPr lang="es-MX" smtClean="0"/>
              <a:t>20/11/2019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E9FC3513-287B-499F-A41B-56307456EEEF}" type="slidenum">
              <a:rPr lang="es-MX" smtClean="0"/>
              <a:t>‹Nº›</a:t>
            </a:fld>
            <a:endParaRPr lang="es-MX"/>
          </a:p>
        </p:txBody>
      </p:sp>
    </p:spTree>
    <p:extLst>
      <p:ext uri="{BB962C8B-B14F-4D97-AF65-F5344CB8AC3E}">
        <p14:creationId xmlns:p14="http://schemas.microsoft.com/office/powerpoint/2010/main" val="1553213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F8EC4FA-AD15-4354-88D8-94D54C60D9F6}" type="datetimeFigureOut">
              <a:rPr lang="es-MX" smtClean="0"/>
              <a:t>20/11/2019</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E9FC3513-287B-499F-A41B-56307456EEEF}" type="slidenum">
              <a:rPr lang="es-MX" smtClean="0"/>
              <a:t>‹Nº›</a:t>
            </a:fld>
            <a:endParaRPr lang="es-MX"/>
          </a:p>
        </p:txBody>
      </p:sp>
    </p:spTree>
    <p:extLst>
      <p:ext uri="{BB962C8B-B14F-4D97-AF65-F5344CB8AC3E}">
        <p14:creationId xmlns:p14="http://schemas.microsoft.com/office/powerpoint/2010/main" val="2966518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F8EC4FA-AD15-4354-88D8-94D54C60D9F6}" type="datetimeFigureOut">
              <a:rPr lang="es-MX" smtClean="0"/>
              <a:t>20/11/2019</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E9FC3513-287B-499F-A41B-56307456EEEF}" type="slidenum">
              <a:rPr lang="es-MX" smtClean="0"/>
              <a:t>‹Nº›</a:t>
            </a:fld>
            <a:endParaRPr lang="es-MX"/>
          </a:p>
        </p:txBody>
      </p:sp>
    </p:spTree>
    <p:extLst>
      <p:ext uri="{BB962C8B-B14F-4D97-AF65-F5344CB8AC3E}">
        <p14:creationId xmlns:p14="http://schemas.microsoft.com/office/powerpoint/2010/main" val="2667850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8EC4FA-AD15-4354-88D8-94D54C60D9F6}" type="datetimeFigureOut">
              <a:rPr lang="es-MX" smtClean="0"/>
              <a:t>20/11/2019</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E9FC3513-287B-499F-A41B-56307456EEEF}" type="slidenum">
              <a:rPr lang="es-MX" smtClean="0"/>
              <a:t>‹Nº›</a:t>
            </a:fld>
            <a:endParaRPr lang="es-MX"/>
          </a:p>
        </p:txBody>
      </p:sp>
    </p:spTree>
    <p:extLst>
      <p:ext uri="{BB962C8B-B14F-4D97-AF65-F5344CB8AC3E}">
        <p14:creationId xmlns:p14="http://schemas.microsoft.com/office/powerpoint/2010/main" val="1509003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F8EC4FA-AD15-4354-88D8-94D54C60D9F6}" type="datetimeFigureOut">
              <a:rPr lang="es-MX" smtClean="0"/>
              <a:t>20/11/2019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E9FC3513-287B-499F-A41B-56307456EEEF}" type="slidenum">
              <a:rPr lang="es-MX" smtClean="0"/>
              <a:t>‹Nº›</a:t>
            </a:fld>
            <a:endParaRPr lang="es-MX"/>
          </a:p>
        </p:txBody>
      </p:sp>
    </p:spTree>
    <p:extLst>
      <p:ext uri="{BB962C8B-B14F-4D97-AF65-F5344CB8AC3E}">
        <p14:creationId xmlns:p14="http://schemas.microsoft.com/office/powerpoint/2010/main" val="1937213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F8EC4FA-AD15-4354-88D8-94D54C60D9F6}" type="datetimeFigureOut">
              <a:rPr lang="es-MX" smtClean="0"/>
              <a:t>20/11/2019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E9FC3513-287B-499F-A41B-56307456EEEF}" type="slidenum">
              <a:rPr lang="es-MX" smtClean="0"/>
              <a:t>‹Nº›</a:t>
            </a:fld>
            <a:endParaRPr lang="es-MX"/>
          </a:p>
        </p:txBody>
      </p:sp>
    </p:spTree>
    <p:extLst>
      <p:ext uri="{BB962C8B-B14F-4D97-AF65-F5344CB8AC3E}">
        <p14:creationId xmlns:p14="http://schemas.microsoft.com/office/powerpoint/2010/main" val="2471517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F8EC4FA-AD15-4354-88D8-94D54C60D9F6}" type="datetimeFigureOut">
              <a:rPr lang="es-MX" smtClean="0"/>
              <a:t>20/11/2019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E9FC3513-287B-499F-A41B-56307456EEEF}" type="slidenum">
              <a:rPr lang="es-MX" smtClean="0"/>
              <a:t>‹Nº›</a:t>
            </a:fld>
            <a:endParaRPr lang="es-MX"/>
          </a:p>
        </p:txBody>
      </p:sp>
    </p:spTree>
    <p:extLst>
      <p:ext uri="{BB962C8B-B14F-4D97-AF65-F5344CB8AC3E}">
        <p14:creationId xmlns:p14="http://schemas.microsoft.com/office/powerpoint/2010/main" val="2088056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F8EC4FA-AD15-4354-88D8-94D54C60D9F6}" type="datetimeFigureOut">
              <a:rPr lang="es-MX" smtClean="0"/>
              <a:t>20/11/2019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E9FC3513-287B-499F-A41B-56307456EEEF}" type="slidenum">
              <a:rPr lang="es-MX" smtClean="0"/>
              <a:t>‹Nº›</a:t>
            </a:fld>
            <a:endParaRPr lang="es-MX"/>
          </a:p>
        </p:txBody>
      </p:sp>
    </p:spTree>
    <p:extLst>
      <p:ext uri="{BB962C8B-B14F-4D97-AF65-F5344CB8AC3E}">
        <p14:creationId xmlns:p14="http://schemas.microsoft.com/office/powerpoint/2010/main" val="560822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8EC4FA-AD15-4354-88D8-94D54C60D9F6}" type="datetimeFigureOut">
              <a:rPr lang="es-MX" smtClean="0"/>
              <a:t>20/11/2019</a:t>
            </a:fld>
            <a:endParaRPr lang="es-MX"/>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FC3513-287B-499F-A41B-56307456EEEF}" type="slidenum">
              <a:rPr lang="es-MX" smtClean="0"/>
              <a:t>‹Nº›</a:t>
            </a:fld>
            <a:endParaRPr lang="es-MX"/>
          </a:p>
        </p:txBody>
      </p:sp>
    </p:spTree>
    <p:extLst>
      <p:ext uri="{BB962C8B-B14F-4D97-AF65-F5344CB8AC3E}">
        <p14:creationId xmlns:p14="http://schemas.microsoft.com/office/powerpoint/2010/main" val="310445946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tallerymedio.com/tag/cajas-de-madera/"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commons.wikimedia.org/wiki/File:San_Jorge_m%C3%A1rtir.jpg"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es.wikipedia.org/wiki/Salero"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es.wikipedia.org/wiki/Maceta"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cruces-medallas.com/t1906-cruz-de-caravaca-alegoria-leyenda-santa-cruz-s-xviii-pec011-s-xviii"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conespinas.blogspot.com.es/p/macetas.html" TargetMode="External"/><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teinteresasaber.com/2013/12/la-cruz-de-caravaca-un-fragmento-de-la.html" TargetMode="External"/><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mykpiedraspoderosas.wordpress.com/tag/fortuna/" TargetMode="External"/><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71F9BC-EA88-4A16-AEAC-865F3CBC4256}"/>
              </a:ext>
            </a:extLst>
          </p:cNvPr>
          <p:cNvSpPr>
            <a:spLocks noGrp="1"/>
          </p:cNvSpPr>
          <p:nvPr>
            <p:ph type="ctrTitle"/>
          </p:nvPr>
        </p:nvSpPr>
        <p:spPr>
          <a:xfrm>
            <a:off x="6746628" y="1783959"/>
            <a:ext cx="4645250" cy="2889114"/>
          </a:xfrm>
        </p:spPr>
        <p:txBody>
          <a:bodyPr anchor="b">
            <a:normAutofit/>
          </a:bodyPr>
          <a:lstStyle/>
          <a:p>
            <a:pPr algn="l"/>
            <a:r>
              <a:rPr lang="es-MX" sz="5100"/>
              <a:t>Hechizos para mejorar la suerte y los negocios</a:t>
            </a:r>
          </a:p>
        </p:txBody>
      </p:sp>
      <p:sp>
        <p:nvSpPr>
          <p:cNvPr id="3" name="Subtítulo 2">
            <a:extLst>
              <a:ext uri="{FF2B5EF4-FFF2-40B4-BE49-F238E27FC236}">
                <a16:creationId xmlns:a16="http://schemas.microsoft.com/office/drawing/2014/main" id="{FC882357-93E4-4F19-B399-C68B7C2492C6}"/>
              </a:ext>
            </a:extLst>
          </p:cNvPr>
          <p:cNvSpPr>
            <a:spLocks noGrp="1"/>
          </p:cNvSpPr>
          <p:nvPr>
            <p:ph type="subTitle" idx="1"/>
          </p:nvPr>
        </p:nvSpPr>
        <p:spPr>
          <a:xfrm>
            <a:off x="6746627" y="4750893"/>
            <a:ext cx="4645250" cy="1147863"/>
          </a:xfrm>
        </p:spPr>
        <p:txBody>
          <a:bodyPr anchor="t">
            <a:normAutofit/>
          </a:bodyPr>
          <a:lstStyle/>
          <a:p>
            <a:pPr algn="l"/>
            <a:r>
              <a:rPr lang="es-MX" sz="2000"/>
              <a:t>Por el Maestro Koyi</a:t>
            </a:r>
          </a:p>
        </p:txBody>
      </p:sp>
      <p:sp>
        <p:nvSpPr>
          <p:cNvPr id="10" name="Freeform: Shape 9">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en 4" descr="Imagen que contiene alimentos, dibujo, firmar, señal&#10;&#10;Descripción generada automáticamente">
            <a:extLst>
              <a:ext uri="{FF2B5EF4-FFF2-40B4-BE49-F238E27FC236}">
                <a16:creationId xmlns:a16="http://schemas.microsoft.com/office/drawing/2014/main" id="{29515725-6452-4A7B-AEEB-F32D195143EE}"/>
              </a:ext>
            </a:extLst>
          </p:cNvPr>
          <p:cNvPicPr>
            <a:picLocks noChangeAspect="1"/>
          </p:cNvPicPr>
          <p:nvPr/>
        </p:nvPicPr>
        <p:blipFill rotWithShape="1">
          <a:blip r:embed="rId2">
            <a:extLst>
              <a:ext uri="{28A0092B-C50C-407E-A947-70E740481C1C}">
                <a14:useLocalDpi xmlns:a14="http://schemas.microsoft.com/office/drawing/2010/main" val="0"/>
              </a:ext>
            </a:extLst>
          </a:blip>
          <a:srcRect l="5536" r="6623"/>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711160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79B06B-D083-4260-865E-36A88E17906E}"/>
              </a:ext>
            </a:extLst>
          </p:cNvPr>
          <p:cNvSpPr>
            <a:spLocks noGrp="1"/>
          </p:cNvSpPr>
          <p:nvPr>
            <p:ph type="title"/>
          </p:nvPr>
        </p:nvSpPr>
        <p:spPr>
          <a:xfrm>
            <a:off x="648929" y="629266"/>
            <a:ext cx="6586491" cy="1676603"/>
          </a:xfrm>
        </p:spPr>
        <p:txBody>
          <a:bodyPr>
            <a:normAutofit/>
          </a:bodyPr>
          <a:lstStyle/>
          <a:p>
            <a:r>
              <a:rPr lang="es-MX" sz="3700"/>
              <a:t>Hechizo para que prospere un negocio vacilante</a:t>
            </a:r>
            <a:br>
              <a:rPr lang="es-MX" sz="3700"/>
            </a:br>
            <a:endParaRPr lang="es-MX" sz="3700"/>
          </a:p>
        </p:txBody>
      </p:sp>
      <p:sp>
        <p:nvSpPr>
          <p:cNvPr id="3" name="Marcador de contenido 2">
            <a:extLst>
              <a:ext uri="{FF2B5EF4-FFF2-40B4-BE49-F238E27FC236}">
                <a16:creationId xmlns:a16="http://schemas.microsoft.com/office/drawing/2014/main" id="{AC0040CC-27A6-411D-BCA5-03628119B000}"/>
              </a:ext>
            </a:extLst>
          </p:cNvPr>
          <p:cNvSpPr>
            <a:spLocks noGrp="1"/>
          </p:cNvSpPr>
          <p:nvPr>
            <p:ph idx="1"/>
          </p:nvPr>
        </p:nvSpPr>
        <p:spPr>
          <a:xfrm>
            <a:off x="648930" y="2099734"/>
            <a:ext cx="6586489" cy="4124086"/>
          </a:xfrm>
        </p:spPr>
        <p:txBody>
          <a:bodyPr>
            <a:normAutofit/>
          </a:bodyPr>
          <a:lstStyle/>
          <a:p>
            <a:pPr marL="0" indent="0">
              <a:buNone/>
            </a:pPr>
            <a:r>
              <a:rPr lang="es-MX" sz="1800" dirty="0"/>
              <a:t>Elementos necesarios:</a:t>
            </a:r>
          </a:p>
          <a:p>
            <a:r>
              <a:rPr lang="es-MX" sz="1800" dirty="0"/>
              <a:t>Harina</a:t>
            </a:r>
          </a:p>
          <a:p>
            <a:r>
              <a:rPr lang="es-MX" sz="1800" dirty="0"/>
              <a:t>Agua de rosas</a:t>
            </a:r>
          </a:p>
          <a:p>
            <a:r>
              <a:rPr lang="es-MX" sz="1800" dirty="0"/>
              <a:t>Azúcar</a:t>
            </a:r>
          </a:p>
          <a:p>
            <a:r>
              <a:rPr lang="es-MX" sz="1800" dirty="0"/>
              <a:t>Miel</a:t>
            </a:r>
          </a:p>
          <a:p>
            <a:r>
              <a:rPr lang="es-MX" sz="1800" dirty="0" err="1"/>
              <a:t>Migajon</a:t>
            </a:r>
            <a:r>
              <a:rPr lang="es-MX" sz="1800" dirty="0"/>
              <a:t>  de pan</a:t>
            </a:r>
          </a:p>
          <a:p>
            <a:r>
              <a:rPr lang="es-MX" sz="1800" dirty="0"/>
              <a:t>Dos monedas de cobre</a:t>
            </a:r>
          </a:p>
          <a:p>
            <a:r>
              <a:rPr lang="es-MX" sz="1800" dirty="0"/>
              <a:t>Una bolsita de tela roja</a:t>
            </a:r>
          </a:p>
          <a:p>
            <a:r>
              <a:rPr lang="es-MX" sz="1800" dirty="0"/>
              <a:t>Una tarjeta o un papel blanco en el que se habrá escrito el nombre de la empresa o del comercio y  la dirección</a:t>
            </a:r>
          </a:p>
          <a:p>
            <a:r>
              <a:rPr lang="es-MX" sz="1800" dirty="0"/>
              <a:t>Una caja de madera</a:t>
            </a:r>
          </a:p>
          <a:p>
            <a:endParaRPr lang="es-MX" sz="1800" dirty="0"/>
          </a:p>
          <a:p>
            <a:endParaRPr lang="es-MX" sz="600" dirty="0"/>
          </a:p>
        </p:txBody>
      </p:sp>
      <p:pic>
        <p:nvPicPr>
          <p:cNvPr id="5" name="Imagen 4" descr="Imagen que contiene tabla, hecho de madera, tablero, madera&#10;&#10;Descripción generada automáticamente">
            <a:extLst>
              <a:ext uri="{FF2B5EF4-FFF2-40B4-BE49-F238E27FC236}">
                <a16:creationId xmlns:a16="http://schemas.microsoft.com/office/drawing/2014/main" id="{90E0D58A-C906-4475-A1B2-9B4168DE9725}"/>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6163" r="23141"/>
          <a:stretch/>
        </p:blipFill>
        <p:spPr>
          <a:xfrm>
            <a:off x="7556408" y="10"/>
            <a:ext cx="4635591" cy="6857990"/>
          </a:xfrm>
          <a:prstGeom prst="rect">
            <a:avLst/>
          </a:prstGeom>
          <a:effectLst/>
        </p:spPr>
      </p:pic>
    </p:spTree>
    <p:extLst>
      <p:ext uri="{BB962C8B-B14F-4D97-AF65-F5344CB8AC3E}">
        <p14:creationId xmlns:p14="http://schemas.microsoft.com/office/powerpoint/2010/main" val="4221591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62A33EF-92E7-4D8A-9220-91E359F2A526}"/>
              </a:ext>
            </a:extLst>
          </p:cNvPr>
          <p:cNvSpPr>
            <a:spLocks noGrp="1"/>
          </p:cNvSpPr>
          <p:nvPr>
            <p:ph idx="1"/>
          </p:nvPr>
        </p:nvSpPr>
        <p:spPr/>
        <p:txBody>
          <a:bodyPr/>
          <a:lstStyle/>
          <a:p>
            <a:r>
              <a:rPr lang="es-MX" dirty="0"/>
              <a:t>Preparación:</a:t>
            </a:r>
          </a:p>
          <a:p>
            <a:r>
              <a:rPr lang="es-MX" dirty="0"/>
              <a:t>Prepare una bola pequeña amasando harina y agua de rosas; otra bola con azúcar, miel y </a:t>
            </a:r>
            <a:r>
              <a:rPr lang="es-MX" dirty="0" err="1"/>
              <a:t>migajon</a:t>
            </a:r>
            <a:r>
              <a:rPr lang="es-MX" dirty="0"/>
              <a:t> de pan. </a:t>
            </a:r>
          </a:p>
          <a:p>
            <a:r>
              <a:rPr lang="es-MX" dirty="0"/>
              <a:t>Dentro de cada bola coloque una moneda de cobre. </a:t>
            </a:r>
          </a:p>
          <a:p>
            <a:r>
              <a:rPr lang="es-MX" dirty="0"/>
              <a:t>Coloque las dos masas y la tarjeta o papel blanco con el nombre del negocio en el interior de la bolsita de tela roja. </a:t>
            </a:r>
          </a:p>
          <a:p>
            <a:r>
              <a:rPr lang="es-MX" dirty="0"/>
              <a:t>Poner todo en el interior de una caja de madera. </a:t>
            </a:r>
          </a:p>
          <a:p>
            <a:r>
              <a:rPr lang="es-MX" dirty="0"/>
              <a:t>Este hechizo debe ser realizado cuando comienza el cuarto creciente y a primeras horas de la noche</a:t>
            </a:r>
          </a:p>
          <a:p>
            <a:endParaRPr lang="es-MX" dirty="0"/>
          </a:p>
        </p:txBody>
      </p:sp>
    </p:spTree>
    <p:extLst>
      <p:ext uri="{BB962C8B-B14F-4D97-AF65-F5344CB8AC3E}">
        <p14:creationId xmlns:p14="http://schemas.microsoft.com/office/powerpoint/2010/main" val="177532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15D14A-731F-4D39-BDDF-D5C8A7B174B9}"/>
              </a:ext>
            </a:extLst>
          </p:cNvPr>
          <p:cNvSpPr>
            <a:spLocks noGrp="1"/>
          </p:cNvSpPr>
          <p:nvPr>
            <p:ph type="title"/>
          </p:nvPr>
        </p:nvSpPr>
        <p:spPr>
          <a:xfrm>
            <a:off x="648929" y="629266"/>
            <a:ext cx="6586491" cy="1676603"/>
          </a:xfrm>
        </p:spPr>
        <p:txBody>
          <a:bodyPr>
            <a:normAutofit/>
          </a:bodyPr>
          <a:lstStyle/>
          <a:p>
            <a:r>
              <a:rPr lang="es-MX" sz="3700"/>
              <a:t>Hechizo para aumentar las ventas del negocio</a:t>
            </a:r>
            <a:br>
              <a:rPr lang="es-MX" sz="3700"/>
            </a:br>
            <a:endParaRPr lang="es-MX" sz="3700"/>
          </a:p>
        </p:txBody>
      </p:sp>
      <p:sp>
        <p:nvSpPr>
          <p:cNvPr id="3" name="Marcador de contenido 2">
            <a:extLst>
              <a:ext uri="{FF2B5EF4-FFF2-40B4-BE49-F238E27FC236}">
                <a16:creationId xmlns:a16="http://schemas.microsoft.com/office/drawing/2014/main" id="{D2CEE1EF-8531-4C9A-A243-AE6D4ADAC4FA}"/>
              </a:ext>
            </a:extLst>
          </p:cNvPr>
          <p:cNvSpPr>
            <a:spLocks noGrp="1"/>
          </p:cNvSpPr>
          <p:nvPr>
            <p:ph idx="1"/>
          </p:nvPr>
        </p:nvSpPr>
        <p:spPr>
          <a:xfrm>
            <a:off x="327942" y="1885244"/>
            <a:ext cx="6907478" cy="4583289"/>
          </a:xfrm>
        </p:spPr>
        <p:txBody>
          <a:bodyPr>
            <a:normAutofit lnSpcReduction="10000"/>
          </a:bodyPr>
          <a:lstStyle/>
          <a:p>
            <a:pPr marL="0" indent="0">
              <a:buNone/>
            </a:pPr>
            <a:endParaRPr lang="es-MX" sz="1100" dirty="0"/>
          </a:p>
          <a:p>
            <a:r>
              <a:rPr lang="es-MX" sz="1600" dirty="0"/>
              <a:t>Elementos necesarios:</a:t>
            </a:r>
          </a:p>
          <a:p>
            <a:r>
              <a:rPr lang="es-MX" sz="1600" dirty="0"/>
              <a:t>Un puñado de monedas de escaso valor</a:t>
            </a:r>
          </a:p>
          <a:p>
            <a:r>
              <a:rPr lang="es-MX" sz="1600" dirty="0"/>
              <a:t>Una vela amarilla</a:t>
            </a:r>
          </a:p>
          <a:p>
            <a:r>
              <a:rPr lang="es-MX" sz="1600" dirty="0"/>
              <a:t>Un palillo de incienso</a:t>
            </a:r>
          </a:p>
          <a:p>
            <a:r>
              <a:rPr lang="es-MX" sz="1600" dirty="0"/>
              <a:t>Un frasco de vidrio transparente</a:t>
            </a:r>
          </a:p>
          <a:p>
            <a:r>
              <a:rPr lang="es-MX" sz="1600" dirty="0"/>
              <a:t>Una estampa de San Jorge</a:t>
            </a:r>
          </a:p>
          <a:p>
            <a:r>
              <a:rPr lang="es-MX" sz="1600" dirty="0"/>
              <a:t>Un poco de alcohol</a:t>
            </a:r>
          </a:p>
          <a:p>
            <a:endParaRPr lang="es-MX" sz="1600" dirty="0"/>
          </a:p>
          <a:p>
            <a:r>
              <a:rPr lang="es-MX" sz="1600" dirty="0"/>
              <a:t>Ponemos dentro del frasco el alcohol y las monedas, lo agitamos bien. </a:t>
            </a:r>
          </a:p>
          <a:p>
            <a:r>
              <a:rPr lang="es-MX" sz="1600" dirty="0"/>
              <a:t>Encendemos la vela amarilla y el incienso delante del frasco; deje que la vela se queme totalmente y ponga cerca la estampa de San Jorge. </a:t>
            </a:r>
          </a:p>
          <a:p>
            <a:r>
              <a:rPr lang="es-MX" sz="1600" dirty="0"/>
              <a:t>Una vez quemada la vela, cerraremos el frasco y durante nueve días, verteremos por la mañana un poco de este líquido en las cuatro esquinas de nuestro negocio, pidiendo de todo corazón a San Jorge que nuestro negocio prospere.</a:t>
            </a:r>
          </a:p>
          <a:p>
            <a:endParaRPr lang="es-MX" sz="1100" dirty="0"/>
          </a:p>
        </p:txBody>
      </p:sp>
      <p:pic>
        <p:nvPicPr>
          <p:cNvPr id="5" name="Imagen 4" descr="Imagen que contiene texto, libro, mujer, grupo&#10;&#10;Descripción generada automáticamente">
            <a:extLst>
              <a:ext uri="{FF2B5EF4-FFF2-40B4-BE49-F238E27FC236}">
                <a16:creationId xmlns:a16="http://schemas.microsoft.com/office/drawing/2014/main" id="{F5A4939B-BAA3-48A1-BBAD-765561A7BE8D}"/>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3781"/>
          <a:stretch/>
        </p:blipFill>
        <p:spPr>
          <a:xfrm>
            <a:off x="7556408" y="10"/>
            <a:ext cx="4635591" cy="6857990"/>
          </a:xfrm>
          <a:prstGeom prst="rect">
            <a:avLst/>
          </a:prstGeom>
          <a:effectLst/>
        </p:spPr>
      </p:pic>
    </p:spTree>
    <p:extLst>
      <p:ext uri="{BB962C8B-B14F-4D97-AF65-F5344CB8AC3E}">
        <p14:creationId xmlns:p14="http://schemas.microsoft.com/office/powerpoint/2010/main" val="3160570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1CCAFC-2D31-42DE-B191-67F361062BA2}"/>
              </a:ext>
            </a:extLst>
          </p:cNvPr>
          <p:cNvSpPr>
            <a:spLocks noGrp="1"/>
          </p:cNvSpPr>
          <p:nvPr>
            <p:ph type="title"/>
          </p:nvPr>
        </p:nvSpPr>
        <p:spPr>
          <a:xfrm>
            <a:off x="648929" y="629266"/>
            <a:ext cx="6586491" cy="1131801"/>
          </a:xfrm>
        </p:spPr>
        <p:txBody>
          <a:bodyPr>
            <a:normAutofit fontScale="90000"/>
          </a:bodyPr>
          <a:lstStyle/>
          <a:p>
            <a:r>
              <a:rPr lang="es-MX" sz="3700" dirty="0"/>
              <a:t>Ritual de la Sal para levantar negocio.</a:t>
            </a:r>
            <a:br>
              <a:rPr lang="es-MX" sz="3700" dirty="0"/>
            </a:br>
            <a:endParaRPr lang="es-MX" sz="3700" dirty="0"/>
          </a:p>
        </p:txBody>
      </p:sp>
      <p:sp>
        <p:nvSpPr>
          <p:cNvPr id="3" name="Marcador de contenido 2">
            <a:extLst>
              <a:ext uri="{FF2B5EF4-FFF2-40B4-BE49-F238E27FC236}">
                <a16:creationId xmlns:a16="http://schemas.microsoft.com/office/drawing/2014/main" id="{EDEC1ADF-17F5-4BED-8890-83E1910BC2F8}"/>
              </a:ext>
            </a:extLst>
          </p:cNvPr>
          <p:cNvSpPr>
            <a:spLocks noGrp="1"/>
          </p:cNvSpPr>
          <p:nvPr>
            <p:ph idx="1"/>
          </p:nvPr>
        </p:nvSpPr>
        <p:spPr>
          <a:xfrm>
            <a:off x="648930" y="1896533"/>
            <a:ext cx="6586489" cy="4696177"/>
          </a:xfrm>
        </p:spPr>
        <p:txBody>
          <a:bodyPr>
            <a:normAutofit/>
          </a:bodyPr>
          <a:lstStyle/>
          <a:p>
            <a:pPr marL="0" indent="0">
              <a:buNone/>
            </a:pPr>
            <a:endParaRPr lang="es-MX" sz="1700" dirty="0"/>
          </a:p>
          <a:p>
            <a:r>
              <a:rPr lang="es-MX" sz="2000" dirty="0"/>
              <a:t>Depositaremos en un salero vacío, preferentemente de plata y cristal, una moneda o pieza de oro, pasando luego a rellenarlo con sal muy fina. </a:t>
            </a:r>
          </a:p>
          <a:p>
            <a:r>
              <a:rPr lang="es-MX" sz="2000" dirty="0"/>
              <a:t>Todos los días antes de comenzar actividades en el negocio se pone una cruz de sal y luego se barre diciendo:</a:t>
            </a:r>
          </a:p>
          <a:p>
            <a:r>
              <a:rPr lang="es-MX" sz="2000" dirty="0"/>
              <a:t>Así como barro la sal que yo guardo con un poco de oro, limpio la entrada de mi trabajo para que el día de hoy sea prospero.</a:t>
            </a:r>
          </a:p>
          <a:p>
            <a:r>
              <a:rPr lang="es-MX" sz="2000" dirty="0"/>
              <a:t>Nota:</a:t>
            </a:r>
          </a:p>
          <a:p>
            <a:r>
              <a:rPr lang="es-MX" sz="2000" dirty="0"/>
              <a:t>Todos los jueves renovaremos el ritual cambiando la sal y lavando el trozo de oro.</a:t>
            </a:r>
            <a:endParaRPr lang="es-MX" sz="1700" dirty="0"/>
          </a:p>
        </p:txBody>
      </p:sp>
      <p:pic>
        <p:nvPicPr>
          <p:cNvPr id="5" name="Imagen 4" descr="Imagen que contiene tabla, interior, pequeño, hecho de madera&#10;&#10;Descripción generada automáticamente">
            <a:extLst>
              <a:ext uri="{FF2B5EF4-FFF2-40B4-BE49-F238E27FC236}">
                <a16:creationId xmlns:a16="http://schemas.microsoft.com/office/drawing/2014/main" id="{95E5887D-9678-43DD-873C-37296F8A9DB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7577" r="14829"/>
          <a:stretch/>
        </p:blipFill>
        <p:spPr>
          <a:xfrm>
            <a:off x="7556408" y="10"/>
            <a:ext cx="4635591" cy="6857990"/>
          </a:xfrm>
          <a:prstGeom prst="rect">
            <a:avLst/>
          </a:prstGeom>
          <a:effectLst/>
        </p:spPr>
      </p:pic>
    </p:spTree>
    <p:extLst>
      <p:ext uri="{BB962C8B-B14F-4D97-AF65-F5344CB8AC3E}">
        <p14:creationId xmlns:p14="http://schemas.microsoft.com/office/powerpoint/2010/main" val="1392039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4A6532-1AC3-4930-985C-2E2F554B2785}"/>
              </a:ext>
            </a:extLst>
          </p:cNvPr>
          <p:cNvSpPr>
            <a:spLocks noGrp="1"/>
          </p:cNvSpPr>
          <p:nvPr>
            <p:ph type="title"/>
          </p:nvPr>
        </p:nvSpPr>
        <p:spPr>
          <a:xfrm>
            <a:off x="648929" y="629266"/>
            <a:ext cx="6586491" cy="1676603"/>
          </a:xfrm>
        </p:spPr>
        <p:txBody>
          <a:bodyPr>
            <a:normAutofit/>
          </a:bodyPr>
          <a:lstStyle/>
          <a:p>
            <a:r>
              <a:rPr lang="es-MX" sz="3700"/>
              <a:t>Hechizo para potenciar la clientela de un negocio</a:t>
            </a:r>
            <a:br>
              <a:rPr lang="es-MX" sz="3700"/>
            </a:br>
            <a:endParaRPr lang="es-MX" sz="3700"/>
          </a:p>
        </p:txBody>
      </p:sp>
      <p:sp>
        <p:nvSpPr>
          <p:cNvPr id="3" name="Marcador de contenido 2">
            <a:extLst>
              <a:ext uri="{FF2B5EF4-FFF2-40B4-BE49-F238E27FC236}">
                <a16:creationId xmlns:a16="http://schemas.microsoft.com/office/drawing/2014/main" id="{F9E0B125-20D6-4473-AD98-4E8846956918}"/>
              </a:ext>
            </a:extLst>
          </p:cNvPr>
          <p:cNvSpPr>
            <a:spLocks noGrp="1"/>
          </p:cNvSpPr>
          <p:nvPr>
            <p:ph idx="1"/>
          </p:nvPr>
        </p:nvSpPr>
        <p:spPr>
          <a:xfrm>
            <a:off x="648930" y="1943100"/>
            <a:ext cx="6586489" cy="4714845"/>
          </a:xfrm>
        </p:spPr>
        <p:txBody>
          <a:bodyPr>
            <a:normAutofit/>
          </a:bodyPr>
          <a:lstStyle/>
          <a:p>
            <a:pPr marL="0" indent="0">
              <a:buNone/>
            </a:pPr>
            <a:endParaRPr lang="es-MX" sz="800" dirty="0"/>
          </a:p>
          <a:p>
            <a:r>
              <a:rPr lang="es-MX" sz="1600" dirty="0"/>
              <a:t>Ingredientes:</a:t>
            </a:r>
          </a:p>
          <a:p>
            <a:r>
              <a:rPr lang="es-MX" sz="1600" dirty="0"/>
              <a:t>Un puñado de ruda</a:t>
            </a:r>
          </a:p>
          <a:p>
            <a:r>
              <a:rPr lang="es-MX" sz="1600" dirty="0"/>
              <a:t>1 de verbena.</a:t>
            </a:r>
          </a:p>
          <a:p>
            <a:r>
              <a:rPr lang="es-MX" sz="1600" dirty="0"/>
              <a:t>1 de romero.</a:t>
            </a:r>
          </a:p>
          <a:p>
            <a:r>
              <a:rPr lang="es-MX" sz="1600" dirty="0"/>
              <a:t>1 de sal de mar.</a:t>
            </a:r>
          </a:p>
          <a:p>
            <a:r>
              <a:rPr lang="es-MX" sz="1600" dirty="0"/>
              <a:t>5 granos de café.</a:t>
            </a:r>
          </a:p>
          <a:p>
            <a:r>
              <a:rPr lang="es-MX" sz="1600" dirty="0"/>
              <a:t>5 granos de trigo.</a:t>
            </a:r>
          </a:p>
          <a:p>
            <a:r>
              <a:rPr lang="es-MX" sz="1600" dirty="0"/>
              <a:t>1 piedra imán.</a:t>
            </a:r>
          </a:p>
          <a:p>
            <a:r>
              <a:rPr lang="es-MX" sz="1600" dirty="0"/>
              <a:t>1 bolsa de algodón blanco.</a:t>
            </a:r>
          </a:p>
          <a:p>
            <a:r>
              <a:rPr lang="es-MX" sz="1600" dirty="0"/>
              <a:t>Hilo rojo.</a:t>
            </a:r>
          </a:p>
          <a:p>
            <a:r>
              <a:rPr lang="es-MX" sz="1600" dirty="0"/>
              <a:t>Tinta roja.</a:t>
            </a:r>
          </a:p>
          <a:p>
            <a:r>
              <a:rPr lang="es-MX" sz="1600" dirty="0"/>
              <a:t>1 tarjeta de la empresa o del negocio.</a:t>
            </a:r>
          </a:p>
          <a:p>
            <a:r>
              <a:rPr lang="es-MX" sz="1600" dirty="0"/>
              <a:t>1 planta verde de grandes dimensiones</a:t>
            </a:r>
          </a:p>
          <a:p>
            <a:endParaRPr lang="es-MX" sz="1400" dirty="0"/>
          </a:p>
          <a:p>
            <a:endParaRPr lang="es-MX" sz="800" dirty="0"/>
          </a:p>
        </p:txBody>
      </p:sp>
      <p:pic>
        <p:nvPicPr>
          <p:cNvPr id="8" name="Imagen 7" descr="Un jardín con plantas&#10;&#10;Descripción generada automáticamente">
            <a:extLst>
              <a:ext uri="{FF2B5EF4-FFF2-40B4-BE49-F238E27FC236}">
                <a16:creationId xmlns:a16="http://schemas.microsoft.com/office/drawing/2014/main" id="{ABBCBB42-345C-4B83-931E-BAFD37CD7839}"/>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003" r="5639"/>
          <a:stretch/>
        </p:blipFill>
        <p:spPr>
          <a:xfrm>
            <a:off x="7556408" y="10"/>
            <a:ext cx="4635591" cy="6857990"/>
          </a:xfrm>
          <a:prstGeom prst="rect">
            <a:avLst/>
          </a:prstGeom>
          <a:effectLst/>
        </p:spPr>
      </p:pic>
    </p:spTree>
    <p:extLst>
      <p:ext uri="{BB962C8B-B14F-4D97-AF65-F5344CB8AC3E}">
        <p14:creationId xmlns:p14="http://schemas.microsoft.com/office/powerpoint/2010/main" val="2483201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14829C7-51C4-4A3D-85EE-76AF5182FA94}"/>
              </a:ext>
            </a:extLst>
          </p:cNvPr>
          <p:cNvSpPr>
            <a:spLocks noGrp="1"/>
          </p:cNvSpPr>
          <p:nvPr>
            <p:ph idx="1"/>
          </p:nvPr>
        </p:nvSpPr>
        <p:spPr>
          <a:xfrm>
            <a:off x="838200" y="1071563"/>
            <a:ext cx="10515600" cy="5414962"/>
          </a:xfrm>
        </p:spPr>
        <p:txBody>
          <a:bodyPr>
            <a:normAutofit/>
          </a:bodyPr>
          <a:lstStyle/>
          <a:p>
            <a:r>
              <a:rPr lang="es-MX" dirty="0"/>
              <a:t>Preparación:</a:t>
            </a:r>
          </a:p>
          <a:p>
            <a:r>
              <a:rPr lang="es-MX" dirty="0"/>
              <a:t>En una bolsita se pone todo el contenido y en la tarjeta se pone el nombre del negocio y del dueño, con hilo rojo se cose la bolsita, la cual se pondrá en el fondo de una maceta, la cual debe ponerse en el negocio.</a:t>
            </a:r>
          </a:p>
          <a:p>
            <a:r>
              <a:rPr lang="es-MX" dirty="0"/>
              <a:t>Rezar la siguiente oración:</a:t>
            </a:r>
          </a:p>
          <a:p>
            <a:r>
              <a:rPr lang="es-MX" dirty="0"/>
              <a:t>Así como dentro de una maceta pongo un </a:t>
            </a:r>
            <a:r>
              <a:rPr lang="es-MX" dirty="0" err="1"/>
              <a:t>talizman</a:t>
            </a:r>
            <a:r>
              <a:rPr lang="es-MX" dirty="0"/>
              <a:t>, mi negocio crecerá como esta planta y nada hará que se que se caiga, por que todos los días con un poco de agua fresca levanto mi local y mi suerte por siempre crecerá, por que así lo quiero así es y así será!</a:t>
            </a:r>
          </a:p>
          <a:p>
            <a:endParaRPr lang="es-MX" dirty="0"/>
          </a:p>
        </p:txBody>
      </p:sp>
    </p:spTree>
    <p:extLst>
      <p:ext uri="{BB962C8B-B14F-4D97-AF65-F5344CB8AC3E}">
        <p14:creationId xmlns:p14="http://schemas.microsoft.com/office/powerpoint/2010/main" val="309929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CB1278-3337-4DEC-8E98-B98BF1071F3F}"/>
              </a:ext>
            </a:extLst>
          </p:cNvPr>
          <p:cNvSpPr>
            <a:spLocks noGrp="1"/>
          </p:cNvSpPr>
          <p:nvPr>
            <p:ph type="title"/>
          </p:nvPr>
        </p:nvSpPr>
        <p:spPr>
          <a:xfrm>
            <a:off x="4965430" y="629268"/>
            <a:ext cx="6586491" cy="1286160"/>
          </a:xfrm>
        </p:spPr>
        <p:txBody>
          <a:bodyPr anchor="b">
            <a:normAutofit/>
          </a:bodyPr>
          <a:lstStyle/>
          <a:p>
            <a:r>
              <a:rPr lang="es-MX" sz="4100"/>
              <a:t>La cruz del dinero</a:t>
            </a:r>
            <a:br>
              <a:rPr lang="es-MX" sz="4100"/>
            </a:br>
            <a:endParaRPr lang="es-MX" sz="4100"/>
          </a:p>
        </p:txBody>
      </p:sp>
      <p:pic>
        <p:nvPicPr>
          <p:cNvPr id="5" name="Imagen 4" descr="Imagen que contiene rojo, tabla, elefante, viejo&#10;&#10;Descripción generada automáticamente">
            <a:extLst>
              <a:ext uri="{FF2B5EF4-FFF2-40B4-BE49-F238E27FC236}">
                <a16:creationId xmlns:a16="http://schemas.microsoft.com/office/drawing/2014/main" id="{E767C44E-3432-4487-A3B7-B9F2289788CD}"/>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8058" r="1" b="7972"/>
          <a:stretch/>
        </p:blipFill>
        <p:spPr>
          <a:xfrm>
            <a:off x="20" y="10"/>
            <a:ext cx="4635571" cy="6857990"/>
          </a:xfrm>
          <a:prstGeom prst="rect">
            <a:avLst/>
          </a:prstGeom>
          <a:effectLst/>
        </p:spPr>
      </p:pic>
      <p:cxnSp>
        <p:nvCxnSpPr>
          <p:cNvPr id="11" name="Straight Connector 1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C20E5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7DD92944-0E14-4214-8B1B-2D6B297515B1}"/>
              </a:ext>
            </a:extLst>
          </p:cNvPr>
          <p:cNvSpPr>
            <a:spLocks noGrp="1"/>
          </p:cNvSpPr>
          <p:nvPr>
            <p:ph idx="1"/>
          </p:nvPr>
        </p:nvSpPr>
        <p:spPr>
          <a:xfrm>
            <a:off x="4965431" y="2438400"/>
            <a:ext cx="6586489" cy="3785419"/>
          </a:xfrm>
        </p:spPr>
        <p:txBody>
          <a:bodyPr>
            <a:normAutofit/>
          </a:bodyPr>
          <a:lstStyle/>
          <a:p>
            <a:r>
              <a:rPr lang="es-MX" sz="2000"/>
              <a:t>Ingredientes:</a:t>
            </a:r>
          </a:p>
          <a:p>
            <a:r>
              <a:rPr lang="es-MX" sz="2000"/>
              <a:t>1 Cruz de Caravaca dorada de tamaño grande. </a:t>
            </a:r>
          </a:p>
          <a:p>
            <a:r>
              <a:rPr lang="es-MX" sz="2000"/>
              <a:t>1 vaso de cristal transparente.</a:t>
            </a:r>
          </a:p>
          <a:p>
            <a:r>
              <a:rPr lang="es-MX" sz="2000"/>
              <a:t>8 monedas doradas.</a:t>
            </a:r>
          </a:p>
          <a:p>
            <a:r>
              <a:rPr lang="es-MX" sz="2000"/>
              <a:t>Aceite de oliva.</a:t>
            </a:r>
          </a:p>
          <a:p>
            <a:r>
              <a:rPr lang="es-MX" sz="2000"/>
              <a:t>1 vela dorada.</a:t>
            </a:r>
          </a:p>
          <a:p>
            <a:r>
              <a:rPr lang="es-MX" sz="2000"/>
              <a:t>Cerillos de madera.</a:t>
            </a:r>
          </a:p>
          <a:p>
            <a:r>
              <a:rPr lang="es-MX" sz="2000"/>
              <a:t>1 pañuelo amarillo.</a:t>
            </a:r>
          </a:p>
          <a:p>
            <a:endParaRPr lang="es-MX" sz="2000"/>
          </a:p>
          <a:p>
            <a:endParaRPr lang="es-MX" sz="2000"/>
          </a:p>
        </p:txBody>
      </p:sp>
    </p:spTree>
    <p:extLst>
      <p:ext uri="{BB962C8B-B14F-4D97-AF65-F5344CB8AC3E}">
        <p14:creationId xmlns:p14="http://schemas.microsoft.com/office/powerpoint/2010/main" val="1518366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50B5C76-2244-4A7B-88B3-15D7E596B2F8}"/>
              </a:ext>
            </a:extLst>
          </p:cNvPr>
          <p:cNvSpPr>
            <a:spLocks noGrp="1"/>
          </p:cNvSpPr>
          <p:nvPr>
            <p:ph idx="1"/>
          </p:nvPr>
        </p:nvSpPr>
        <p:spPr>
          <a:xfrm>
            <a:off x="838200" y="1014413"/>
            <a:ext cx="10515600" cy="5176838"/>
          </a:xfrm>
        </p:spPr>
        <p:txBody>
          <a:bodyPr>
            <a:normAutofit/>
          </a:bodyPr>
          <a:lstStyle/>
          <a:p>
            <a:r>
              <a:rPr lang="es-MX" dirty="0"/>
              <a:t>Preparación:</a:t>
            </a:r>
          </a:p>
          <a:p>
            <a:pPr marL="0" indent="0">
              <a:buNone/>
            </a:pPr>
            <a:endParaRPr lang="es-MX" dirty="0"/>
          </a:p>
          <a:p>
            <a:r>
              <a:rPr lang="es-MX" dirty="0"/>
              <a:t>En el interior del vaso pondremos dos dedos de agua y las 8 gotas de aceite, dejando caer las monedas una a una. </a:t>
            </a:r>
          </a:p>
          <a:p>
            <a:r>
              <a:rPr lang="es-MX" dirty="0"/>
              <a:t>Alzaremos la cruz de Caravaca y diremos las siguientes palabras:</a:t>
            </a:r>
          </a:p>
          <a:p>
            <a:r>
              <a:rPr lang="es-MX" dirty="0"/>
              <a:t>«Santa Cruz de Caravaca </a:t>
            </a:r>
            <a:r>
              <a:rPr lang="es-MX" dirty="0" err="1"/>
              <a:t>abreme</a:t>
            </a:r>
            <a:r>
              <a:rPr lang="es-MX" dirty="0"/>
              <a:t> los caminos, que por muy difícil que estén las cosas con esta cruz sagrada venceré, la suerte llegara y la buena fortuna conservare, que cada día mas clientes vean mi negocio, día a día todo mejorara para mi, cruz de Caravaca, cruz bendita ayúdame </a:t>
            </a:r>
            <a:r>
              <a:rPr lang="es-MX" dirty="0" err="1"/>
              <a:t>concedeme</a:t>
            </a:r>
            <a:r>
              <a:rPr lang="es-MX" dirty="0"/>
              <a:t> que mi negocio crezca y nunca se caiga, por que así lo quiero, así es y así será!</a:t>
            </a:r>
          </a:p>
          <a:p>
            <a:endParaRPr lang="es-MX" dirty="0"/>
          </a:p>
        </p:txBody>
      </p:sp>
    </p:spTree>
    <p:extLst>
      <p:ext uri="{BB962C8B-B14F-4D97-AF65-F5344CB8AC3E}">
        <p14:creationId xmlns:p14="http://schemas.microsoft.com/office/powerpoint/2010/main" val="2541334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exterior, pasto, planta, reptil&#10;&#10;Descripción generada automáticamente">
            <a:extLst>
              <a:ext uri="{FF2B5EF4-FFF2-40B4-BE49-F238E27FC236}">
                <a16:creationId xmlns:a16="http://schemas.microsoft.com/office/drawing/2014/main" id="{162B23E9-CB84-416A-AB54-284465594F69}"/>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663" r="16757"/>
          <a:stretch/>
        </p:blipFill>
        <p:spPr>
          <a:xfrm>
            <a:off x="20" y="10"/>
            <a:ext cx="4635571" cy="6857990"/>
          </a:xfrm>
          <a:prstGeom prst="rect">
            <a:avLst/>
          </a:prstGeom>
          <a:effectLst/>
        </p:spPr>
      </p:pic>
      <p:sp>
        <p:nvSpPr>
          <p:cNvPr id="3" name="Marcador de contenido 2">
            <a:extLst>
              <a:ext uri="{FF2B5EF4-FFF2-40B4-BE49-F238E27FC236}">
                <a16:creationId xmlns:a16="http://schemas.microsoft.com/office/drawing/2014/main" id="{2306D546-54DC-4016-80DD-6FEE80844505}"/>
              </a:ext>
            </a:extLst>
          </p:cNvPr>
          <p:cNvSpPr>
            <a:spLocks noGrp="1"/>
          </p:cNvSpPr>
          <p:nvPr>
            <p:ph idx="1"/>
          </p:nvPr>
        </p:nvSpPr>
        <p:spPr>
          <a:xfrm>
            <a:off x="4965431" y="2438400"/>
            <a:ext cx="6586489" cy="3785419"/>
          </a:xfrm>
        </p:spPr>
        <p:txBody>
          <a:bodyPr>
            <a:normAutofit/>
          </a:bodyPr>
          <a:lstStyle/>
          <a:p>
            <a:r>
              <a:rPr lang="es-MX" sz="1700" dirty="0"/>
              <a:t>Seguidamente nos persignaremos con la cruz y la dejaremos frente al vaso. A su lado encenderemos la vela con las cerillas de madera y, procurando estar lo más relajados posible, cómodamente sentados y controlando que la respiración sea acompasada, nos concentraremos en nuestro deseo, meditándolo por espacio de diez minutos. </a:t>
            </a:r>
          </a:p>
          <a:p>
            <a:r>
              <a:rPr lang="es-MX" sz="1700" dirty="0"/>
              <a:t>Acto seguido, apagaremos la vela e introduciremos el conjunto con cuidado en el interior de un recipiente de bronce y lo taparemos todo con el pañuelo amarillo.</a:t>
            </a:r>
          </a:p>
          <a:p>
            <a:r>
              <a:rPr lang="es-MX" sz="1700" dirty="0"/>
              <a:t>Dicha operación la deberemos repetir durante 40 días. </a:t>
            </a:r>
          </a:p>
          <a:p>
            <a:r>
              <a:rPr lang="es-MX" sz="1700" dirty="0"/>
              <a:t>Pasado este tiempo, colgaremos la Cruz de Caravaca en lo alto de la puerta de entrada de la casa y el resto de los ingredientes, pañuelo incluido, los enterraremos en una maceta profunda en la que plantaremos una planta trepadora.</a:t>
            </a:r>
          </a:p>
          <a:p>
            <a:endParaRPr lang="es-MX" sz="1700" dirty="0"/>
          </a:p>
          <a:p>
            <a:endParaRPr lang="es-MX" sz="1700" dirty="0"/>
          </a:p>
        </p:txBody>
      </p:sp>
    </p:spTree>
    <p:extLst>
      <p:ext uri="{BB962C8B-B14F-4D97-AF65-F5344CB8AC3E}">
        <p14:creationId xmlns:p14="http://schemas.microsoft.com/office/powerpoint/2010/main" val="2107022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vestimenta, rojo, foto, tabla&#10;&#10;Descripción generada automáticamente">
            <a:extLst>
              <a:ext uri="{FF2B5EF4-FFF2-40B4-BE49-F238E27FC236}">
                <a16:creationId xmlns:a16="http://schemas.microsoft.com/office/drawing/2014/main" id="{A5B8FC4F-0DD1-455C-A398-F02572E9300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360" r="7459"/>
          <a:stretch/>
        </p:blipFill>
        <p:spPr>
          <a:xfrm>
            <a:off x="20" y="10"/>
            <a:ext cx="4635571" cy="6857990"/>
          </a:xfrm>
          <a:prstGeom prst="rect">
            <a:avLst/>
          </a:prstGeom>
          <a:effectLst/>
        </p:spPr>
      </p:pic>
      <p:sp>
        <p:nvSpPr>
          <p:cNvPr id="3" name="Marcador de contenido 2">
            <a:extLst>
              <a:ext uri="{FF2B5EF4-FFF2-40B4-BE49-F238E27FC236}">
                <a16:creationId xmlns:a16="http://schemas.microsoft.com/office/drawing/2014/main" id="{D4B0604A-C45D-4CE5-8F9C-2BE7660EF00E}"/>
              </a:ext>
            </a:extLst>
          </p:cNvPr>
          <p:cNvSpPr>
            <a:spLocks noGrp="1"/>
          </p:cNvSpPr>
          <p:nvPr>
            <p:ph idx="1"/>
          </p:nvPr>
        </p:nvSpPr>
        <p:spPr>
          <a:xfrm>
            <a:off x="4965431" y="2438400"/>
            <a:ext cx="6586489" cy="3785419"/>
          </a:xfrm>
        </p:spPr>
        <p:txBody>
          <a:bodyPr>
            <a:normAutofit/>
          </a:bodyPr>
          <a:lstStyle/>
          <a:p>
            <a:r>
              <a:rPr lang="es-MX" sz="2200"/>
              <a:t>Nota:</a:t>
            </a:r>
          </a:p>
          <a:p>
            <a:r>
              <a:rPr lang="es-MX" sz="2200"/>
              <a:t>La Cruz de Caravaca es una cruz de las que se denominan patriarcales, compuestas de un pie y dos travesaños paralelos y desiguales que forman cuatro brazos. Tiene su origen en el pueblo de Caravaca de la Cruz, que es un municipio español ubicado a 63 Km. de la ciudad de Murcia, en la comarca del Campo de Caravaca. Coronando el cerro de la villa se encuentra el templo de la Santa Cruz donde, según la tradición, la Vera Cruz se apareció en 1231.</a:t>
            </a:r>
          </a:p>
          <a:p>
            <a:endParaRPr lang="es-MX" sz="2200"/>
          </a:p>
        </p:txBody>
      </p:sp>
    </p:spTree>
    <p:extLst>
      <p:ext uri="{BB962C8B-B14F-4D97-AF65-F5344CB8AC3E}">
        <p14:creationId xmlns:p14="http://schemas.microsoft.com/office/powerpoint/2010/main" val="3712744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BAD873-608E-4787-A57B-D6B00256B98E}"/>
              </a:ext>
            </a:extLst>
          </p:cNvPr>
          <p:cNvSpPr>
            <a:spLocks noGrp="1"/>
          </p:cNvSpPr>
          <p:nvPr>
            <p:ph type="title"/>
          </p:nvPr>
        </p:nvSpPr>
        <p:spPr>
          <a:xfrm>
            <a:off x="4965430" y="629268"/>
            <a:ext cx="6586491" cy="1286160"/>
          </a:xfrm>
        </p:spPr>
        <p:txBody>
          <a:bodyPr anchor="b">
            <a:normAutofit/>
          </a:bodyPr>
          <a:lstStyle/>
          <a:p>
            <a:r>
              <a:rPr lang="es-MX" sz="2800"/>
              <a:t>Bolsa talismán para aumentar los ingresos</a:t>
            </a:r>
            <a:br>
              <a:rPr lang="es-MX" sz="2800"/>
            </a:br>
            <a:endParaRPr lang="es-MX" sz="2800"/>
          </a:p>
        </p:txBody>
      </p:sp>
      <p:pic>
        <p:nvPicPr>
          <p:cNvPr id="5" name="Imagen 4" descr="Imagen que contiene rojo, tabla, pastel, pequeño&#10;&#10;Descripción generada automáticamente">
            <a:extLst>
              <a:ext uri="{FF2B5EF4-FFF2-40B4-BE49-F238E27FC236}">
                <a16:creationId xmlns:a16="http://schemas.microsoft.com/office/drawing/2014/main" id="{EA8E7404-3CC5-4909-AAF1-38108A5C9CB1}"/>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843" r="18930"/>
          <a:stretch/>
        </p:blipFill>
        <p:spPr>
          <a:xfrm>
            <a:off x="20" y="10"/>
            <a:ext cx="4635571" cy="6857990"/>
          </a:xfrm>
          <a:prstGeom prst="rect">
            <a:avLst/>
          </a:prstGeom>
          <a:effectLst/>
        </p:spPr>
      </p:pic>
      <p:cxnSp>
        <p:nvCxnSpPr>
          <p:cNvPr id="11" name="Straight Connector 1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DD3F17"/>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06FC2B23-4C8C-4360-B628-822C5E6830F0}"/>
              </a:ext>
            </a:extLst>
          </p:cNvPr>
          <p:cNvSpPr>
            <a:spLocks noGrp="1"/>
          </p:cNvSpPr>
          <p:nvPr>
            <p:ph idx="1"/>
          </p:nvPr>
        </p:nvSpPr>
        <p:spPr>
          <a:xfrm>
            <a:off x="4965431" y="2115117"/>
            <a:ext cx="6586489" cy="4497715"/>
          </a:xfrm>
        </p:spPr>
        <p:txBody>
          <a:bodyPr>
            <a:normAutofit/>
          </a:bodyPr>
          <a:lstStyle/>
          <a:p>
            <a:pPr marL="0" indent="0">
              <a:buNone/>
            </a:pPr>
            <a:endParaRPr lang="es-MX" sz="1700" dirty="0"/>
          </a:p>
          <a:p>
            <a:r>
              <a:rPr lang="es-MX" sz="1800" dirty="0"/>
              <a:t>A primera hora de la mañana, en un miércoles de Luna creciente, confeccionaremos una bolsa de color verde a la que introduciremos, cortada en pedacitos, una fotocopia de la última hoja de nuestra libreta de ahorro, de nuestro recibo de sueldo, nómina o extracto de las operaciones de nuestro banco, un papel verde en el que escribiremos la cantidad que precisamos recibir, un trozo de pirita pequeña, ocho piñones con cáscara y una hoja de limonero. </a:t>
            </a:r>
          </a:p>
          <a:p>
            <a:r>
              <a:rPr lang="es-MX" sz="1800" dirty="0"/>
              <a:t>Ataremos cuidadosamente el saquito y lo llevaremos siempre encima.</a:t>
            </a:r>
          </a:p>
          <a:p>
            <a:endParaRPr lang="es-MX" sz="1800" dirty="0"/>
          </a:p>
          <a:p>
            <a:r>
              <a:rPr lang="es-MX" sz="1800" dirty="0"/>
              <a:t>Nota: La pirita es un mineral del grupo de los sulfuros, insoluble en agua y magnética por calentamiento.</a:t>
            </a:r>
          </a:p>
          <a:p>
            <a:pPr marL="0" indent="0">
              <a:buNone/>
            </a:pPr>
            <a:endParaRPr lang="es-MX" sz="1700" dirty="0"/>
          </a:p>
        </p:txBody>
      </p:sp>
    </p:spTree>
    <p:extLst>
      <p:ext uri="{BB962C8B-B14F-4D97-AF65-F5344CB8AC3E}">
        <p14:creationId xmlns:p14="http://schemas.microsoft.com/office/powerpoint/2010/main" val="1199350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F0607-9A96-4AD9-B350-F32B31A29319}"/>
              </a:ext>
            </a:extLst>
          </p:cNvPr>
          <p:cNvSpPr>
            <a:spLocks noGrp="1"/>
          </p:cNvSpPr>
          <p:nvPr>
            <p:ph type="title"/>
          </p:nvPr>
        </p:nvSpPr>
        <p:spPr/>
        <p:txBody>
          <a:bodyPr/>
          <a:lstStyle/>
          <a:p>
            <a:r>
              <a:rPr lang="es-MX" dirty="0"/>
              <a:t>Fumigación para la prosperidad del hogar</a:t>
            </a:r>
            <a:br>
              <a:rPr lang="es-MX" dirty="0"/>
            </a:br>
            <a:endParaRPr lang="es-MX" dirty="0"/>
          </a:p>
        </p:txBody>
      </p:sp>
      <p:sp>
        <p:nvSpPr>
          <p:cNvPr id="3" name="Marcador de contenido 2">
            <a:extLst>
              <a:ext uri="{FF2B5EF4-FFF2-40B4-BE49-F238E27FC236}">
                <a16:creationId xmlns:a16="http://schemas.microsoft.com/office/drawing/2014/main" id="{FC83DDA2-005E-4F5F-A876-83ABB4C498A2}"/>
              </a:ext>
            </a:extLst>
          </p:cNvPr>
          <p:cNvSpPr>
            <a:spLocks noGrp="1"/>
          </p:cNvSpPr>
          <p:nvPr>
            <p:ph idx="1"/>
          </p:nvPr>
        </p:nvSpPr>
        <p:spPr>
          <a:xfrm>
            <a:off x="838200" y="1825625"/>
            <a:ext cx="10515600" cy="4840218"/>
          </a:xfrm>
        </p:spPr>
        <p:txBody>
          <a:bodyPr>
            <a:normAutofit fontScale="92500" lnSpcReduction="10000"/>
          </a:bodyPr>
          <a:lstStyle/>
          <a:p>
            <a:r>
              <a:rPr lang="es-MX" dirty="0"/>
              <a:t>Para lograr que la economía de nuestra casa funcione de una manera más favorable, en el fondo de una cacerola vieja pondremos 2 carbones prendidos encima de los que derramaremos:</a:t>
            </a:r>
          </a:p>
          <a:p>
            <a:r>
              <a:rPr lang="es-MX" dirty="0"/>
              <a:t>2 cucharadas de canela en polvo. </a:t>
            </a:r>
          </a:p>
          <a:p>
            <a:r>
              <a:rPr lang="es-MX" dirty="0"/>
              <a:t>2 de café molido. </a:t>
            </a:r>
          </a:p>
          <a:p>
            <a:r>
              <a:rPr lang="es-MX" dirty="0"/>
              <a:t>Una pizca de nuez moscada. </a:t>
            </a:r>
          </a:p>
          <a:p>
            <a:r>
              <a:rPr lang="es-MX" dirty="0"/>
              <a:t>5 hojas de laurel cortadas a trocitos menudos. </a:t>
            </a:r>
          </a:p>
          <a:p>
            <a:r>
              <a:rPr lang="es-MX" dirty="0"/>
              <a:t>20 agujas de pino también finamente cortadas y 1 cucharada de incienso de copal</a:t>
            </a:r>
          </a:p>
          <a:p>
            <a:r>
              <a:rPr lang="es-MX" dirty="0"/>
              <a:t>. Pasearemos, con cuidado de no quemarnos, la fumigación por las habitaciones de la casa, haciendo hincapié en todas y cada una de las esquinas, rezando padres nuestros, ave </a:t>
            </a:r>
            <a:r>
              <a:rPr lang="es-MX" dirty="0" err="1"/>
              <a:t>marias</a:t>
            </a:r>
            <a:r>
              <a:rPr lang="es-MX" dirty="0"/>
              <a:t> y glorias.</a:t>
            </a:r>
          </a:p>
          <a:p>
            <a:endParaRPr lang="es-MX" dirty="0"/>
          </a:p>
        </p:txBody>
      </p:sp>
    </p:spTree>
    <p:extLst>
      <p:ext uri="{BB962C8B-B14F-4D97-AF65-F5344CB8AC3E}">
        <p14:creationId xmlns:p14="http://schemas.microsoft.com/office/powerpoint/2010/main" val="1085186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Imagen que contiene texto, libro&#10;&#10;Descripción generada automáticamente">
            <a:extLst>
              <a:ext uri="{FF2B5EF4-FFF2-40B4-BE49-F238E27FC236}">
                <a16:creationId xmlns:a16="http://schemas.microsoft.com/office/drawing/2014/main" id="{8680C035-DF0B-472F-99C8-D5AC6B462E5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8587" y="44413"/>
            <a:ext cx="8075063" cy="6769174"/>
          </a:xfrm>
        </p:spPr>
      </p:pic>
    </p:spTree>
    <p:extLst>
      <p:ext uri="{BB962C8B-B14F-4D97-AF65-F5344CB8AC3E}">
        <p14:creationId xmlns:p14="http://schemas.microsoft.com/office/powerpoint/2010/main" val="659371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19969A-F99F-46E4-83AC-B1615D9228B3}"/>
              </a:ext>
            </a:extLst>
          </p:cNvPr>
          <p:cNvSpPr>
            <a:spLocks noGrp="1"/>
          </p:cNvSpPr>
          <p:nvPr>
            <p:ph type="title"/>
          </p:nvPr>
        </p:nvSpPr>
        <p:spPr/>
        <p:txBody>
          <a:bodyPr/>
          <a:lstStyle/>
          <a:p>
            <a:r>
              <a:rPr lang="es-MX" dirty="0"/>
              <a:t>Contacta con el Maestro Koyi</a:t>
            </a:r>
          </a:p>
        </p:txBody>
      </p:sp>
      <p:pic>
        <p:nvPicPr>
          <p:cNvPr id="5" name="Marcador de contenido 4">
            <a:extLst>
              <a:ext uri="{FF2B5EF4-FFF2-40B4-BE49-F238E27FC236}">
                <a16:creationId xmlns:a16="http://schemas.microsoft.com/office/drawing/2014/main" id="{273FA29C-C880-4103-8F13-190454E1F5F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88566" y="1690688"/>
            <a:ext cx="8198446" cy="4684827"/>
          </a:xfrm>
        </p:spPr>
      </p:pic>
    </p:spTree>
    <p:extLst>
      <p:ext uri="{BB962C8B-B14F-4D97-AF65-F5344CB8AC3E}">
        <p14:creationId xmlns:p14="http://schemas.microsoft.com/office/powerpoint/2010/main" val="3512539126"/>
      </p:ext>
    </p:extLst>
  </p:cSld>
  <p:clrMapOvr>
    <a:masterClrMapping/>
  </p:clrMapOvr>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otalTime>33</TotalTime>
  <Words>1205</Words>
  <Application>Microsoft Office PowerPoint</Application>
  <PresentationFormat>Panorámica</PresentationFormat>
  <Paragraphs>93</Paragraphs>
  <Slides>15</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15</vt:i4>
      </vt:variant>
    </vt:vector>
  </HeadingPairs>
  <TitlesOfParts>
    <vt:vector size="19" baseType="lpstr">
      <vt:lpstr>Arial</vt:lpstr>
      <vt:lpstr>Calibri</vt:lpstr>
      <vt:lpstr>Calibri Light</vt:lpstr>
      <vt:lpstr>Office Theme</vt:lpstr>
      <vt:lpstr>Hechizos para mejorar la suerte y los negocios</vt:lpstr>
      <vt:lpstr>Hechizo para que prospere un negocio vacilante </vt:lpstr>
      <vt:lpstr>Presentación de PowerPoint</vt:lpstr>
      <vt:lpstr>Hechizo para aumentar las ventas del negocio </vt:lpstr>
      <vt:lpstr>Ritual de la Sal para levantar negocio. </vt:lpstr>
      <vt:lpstr>Hechizo para potenciar la clientela de un negocio </vt:lpstr>
      <vt:lpstr>Presentación de PowerPoint</vt:lpstr>
      <vt:lpstr>La cruz del dinero </vt:lpstr>
      <vt:lpstr>Presentación de PowerPoint</vt:lpstr>
      <vt:lpstr>Presentación de PowerPoint</vt:lpstr>
      <vt:lpstr>Presentación de PowerPoint</vt:lpstr>
      <vt:lpstr>Bolsa talismán para aumentar los ingresos </vt:lpstr>
      <vt:lpstr>Fumigación para la prosperidad del hogar </vt:lpstr>
      <vt:lpstr>Presentación de PowerPoint</vt:lpstr>
      <vt:lpstr>Contacta con el Maestro Koyi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Hechizos para mejorar la suerte y los negocios</dc:title>
  <dc:creator>juan salvador herrera sosa</dc:creator>
  <cp:lastModifiedBy>juan salvador herrera sosa</cp:lastModifiedBy>
  <cp:revision>4</cp:revision>
  <dcterms:created xsi:type="dcterms:W3CDTF">2019-11-20T20:42:47Z</dcterms:created>
  <dcterms:modified xsi:type="dcterms:W3CDTF">2019-11-20T23:07:01Z</dcterms:modified>
</cp:coreProperties>
</file>